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51"/>
  </p:notesMasterIdLst>
  <p:handoutMasterIdLst>
    <p:handoutMasterId r:id="rId52"/>
  </p:handoutMasterIdLst>
  <p:sldIdLst>
    <p:sldId id="256" r:id="rId2"/>
    <p:sldId id="877" r:id="rId3"/>
    <p:sldId id="880" r:id="rId4"/>
    <p:sldId id="879" r:id="rId5"/>
    <p:sldId id="881" r:id="rId6"/>
    <p:sldId id="882" r:id="rId7"/>
    <p:sldId id="883" r:id="rId8"/>
    <p:sldId id="884" r:id="rId9"/>
    <p:sldId id="885" r:id="rId10"/>
    <p:sldId id="886" r:id="rId11"/>
    <p:sldId id="887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8" r:id="rId32"/>
    <p:sldId id="909" r:id="rId33"/>
    <p:sldId id="910" r:id="rId34"/>
    <p:sldId id="911" r:id="rId35"/>
    <p:sldId id="912" r:id="rId36"/>
    <p:sldId id="913" r:id="rId37"/>
    <p:sldId id="914" r:id="rId38"/>
    <p:sldId id="915" r:id="rId39"/>
    <p:sldId id="916" r:id="rId40"/>
    <p:sldId id="917" r:id="rId41"/>
    <p:sldId id="918" r:id="rId42"/>
    <p:sldId id="919" r:id="rId43"/>
    <p:sldId id="920" r:id="rId44"/>
    <p:sldId id="921" r:id="rId45"/>
    <p:sldId id="922" r:id="rId46"/>
    <p:sldId id="923" r:id="rId47"/>
    <p:sldId id="924" r:id="rId48"/>
    <p:sldId id="925" r:id="rId49"/>
    <p:sldId id="275" r:id="rId50"/>
  </p:sldIdLst>
  <p:sldSz cx="9144000" cy="5143500" type="screen16x9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3429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6858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0287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3716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17145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0574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24003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27432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7CE"/>
    <a:srgbClr val="5A8DDC"/>
    <a:srgbClr val="009994"/>
    <a:srgbClr val="AE4225"/>
    <a:srgbClr val="B14922"/>
    <a:srgbClr val="DB99B7"/>
    <a:srgbClr val="D6E2F6"/>
    <a:srgbClr val="AA3C6E"/>
    <a:srgbClr val="191E70"/>
    <a:srgbClr val="19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 varScale="1">
        <p:scale>
          <a:sx n="142" d="100"/>
          <a:sy n="142" d="100"/>
        </p:scale>
        <p:origin x="942" y="114"/>
      </p:cViewPr>
      <p:guideLst>
        <p:guide orient="horz" pos="162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2023-07-04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2023-07-04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2020"/>
          <a:stretch/>
        </p:blipFill>
        <p:spPr bwMode="auto">
          <a:xfrm>
            <a:off x="2205100" y="51471"/>
            <a:ext cx="4649279" cy="34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1"/>
          <p:cNvSpPr>
            <a:spLocks noChangeArrowheads="1"/>
          </p:cNvSpPr>
          <p:nvPr userDrawn="1"/>
        </p:nvSpPr>
        <p:spPr bwMode="ltGray">
          <a:xfrm>
            <a:off x="1139826" y="4198382"/>
            <a:ext cx="7137400" cy="400050"/>
          </a:xfrm>
          <a:prstGeom prst="roundRect">
            <a:avLst>
              <a:gd name="adj" fmla="val 16667"/>
            </a:avLst>
          </a:prstGeom>
          <a:solidFill>
            <a:srgbClr val="009994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 sz="2000"/>
          </a:p>
        </p:txBody>
      </p:sp>
      <p:sp>
        <p:nvSpPr>
          <p:cNvPr id="12" name="TextBox 19"/>
          <p:cNvSpPr txBox="1">
            <a:spLocks noChangeArrowheads="1"/>
          </p:cNvSpPr>
          <p:nvPr userDrawn="1"/>
        </p:nvSpPr>
        <p:spPr bwMode="auto">
          <a:xfrm>
            <a:off x="2205100" y="4229101"/>
            <a:ext cx="5006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자바스크립트 프로그래밍 입문 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(2</a:t>
            </a:r>
            <a:r>
              <a:rPr lang="ko-KR" altLang="en-US" sz="1800" b="1" dirty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3" y="4857750"/>
            <a:ext cx="1228725" cy="192882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3347864" y="3461475"/>
            <a:ext cx="4693575" cy="718354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rgbClr val="4F81BD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 txBox="1">
            <a:spLocks/>
          </p:cNvSpPr>
          <p:nvPr userDrawn="1"/>
        </p:nvSpPr>
        <p:spPr bwMode="auto">
          <a:xfrm>
            <a:off x="227013" y="70248"/>
            <a:ext cx="6172200" cy="42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762545"/>
            <a:ext cx="8568000" cy="405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0" marR="0" indent="0" algn="l" defTabSz="9143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Tx/>
              <a:buNone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357178" marR="0" indent="0" algn="l" defTabSz="914378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Tx/>
              <a:buNone/>
              <a:tabLst/>
              <a:defRPr sz="1800">
                <a:latin typeface="+mn-ea"/>
                <a:ea typeface="+mn-ea"/>
              </a:defRPr>
            </a:lvl2pPr>
            <a:lvl3pPr marL="809605" marR="0" indent="-182558" algn="l" defTabSz="9143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892" marR="0" lvl="0" indent="-342892" algn="l" defTabSz="9143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37" marR="0" lvl="1" indent="-182558" algn="l" defTabSz="9143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698864"/>
            <a:ext cx="8686800" cy="4286250"/>
          </a:xfrm>
          <a:prstGeom prst="rect">
            <a:avLst/>
          </a:prstGeom>
        </p:spPr>
        <p:txBody>
          <a:bodyPr/>
          <a:lstStyle>
            <a:lvl1pPr marL="342892" marR="0" indent="-342892" algn="l" defTabSz="914378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맑은 고딕" pitchFamily="50" charset="-127"/>
              <a:buChar char="■"/>
              <a:tabLst/>
              <a:defRPr sz="2000"/>
            </a:lvl1pPr>
            <a:lvl2pPr marL="539737" marR="0" indent="-182558" algn="l" defTabSz="914378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/>
            </a:lvl2pPr>
            <a:lvl3pPr marL="720707" marR="0" indent="-185733" algn="l" defTabSz="914378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400"/>
            </a:lvl3pPr>
            <a:lvl4pPr marL="898502" indent="-177796">
              <a:buClr>
                <a:schemeClr val="bg1"/>
              </a:buClr>
              <a:buSzPct val="90000"/>
              <a:buFont typeface="Arial" panose="020B0604020202020204" pitchFamily="34" charset="0"/>
              <a:buChar char="−"/>
              <a:tabLst>
                <a:tab pos="898502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27015" y="61914"/>
            <a:ext cx="7559675" cy="432197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KDY\Desktop\자바스크립트 2판\강의교안\표지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9" t="33366" r="13639" b="51325"/>
          <a:stretch/>
        </p:blipFill>
        <p:spPr bwMode="auto">
          <a:xfrm>
            <a:off x="5647661" y="2283719"/>
            <a:ext cx="1768585" cy="18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KDY\Desktop\자바스크립트 2판\강의교안\표지2-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6" t="23546" r="18331" b="49042"/>
          <a:stretch/>
        </p:blipFill>
        <p:spPr bwMode="auto">
          <a:xfrm>
            <a:off x="2501776" y="909547"/>
            <a:ext cx="4030177" cy="32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8100393" y="4887516"/>
            <a:ext cx="967408" cy="19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/49</a:t>
            </a:r>
          </a:p>
        </p:txBody>
      </p:sp>
      <p:sp>
        <p:nvSpPr>
          <p:cNvPr id="13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698897"/>
            <a:ext cx="868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4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5" y="61914"/>
            <a:ext cx="755967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5" name="Freeform 126"/>
          <p:cNvSpPr>
            <a:spLocks/>
          </p:cNvSpPr>
          <p:nvPr userDrawn="1"/>
        </p:nvSpPr>
        <p:spPr bwMode="gray">
          <a:xfrm>
            <a:off x="-12700" y="257176"/>
            <a:ext cx="6032500" cy="509588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226421" y="501532"/>
            <a:ext cx="2341607" cy="98822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D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18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226421" y="594019"/>
            <a:ext cx="8675591" cy="0"/>
          </a:xfrm>
          <a:prstGeom prst="line">
            <a:avLst/>
          </a:prstGeom>
          <a:ln>
            <a:solidFill>
              <a:srgbClr val="191E7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latinLnBrk="0">
              <a:defRPr/>
            </a:pPr>
            <a:endParaRPr kumimoji="0" lang="ko-KR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85" y="351173"/>
            <a:ext cx="1320198" cy="23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95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1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1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1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1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342900" algn="l" rtl="0" eaLnBrk="1" fontAlgn="base" latinLnBrk="1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685800" algn="l" rtl="0" eaLnBrk="1" fontAlgn="base" latinLnBrk="1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028700" algn="l" rtl="0" eaLnBrk="1" fontAlgn="base" latinLnBrk="1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371600" algn="l" rtl="0" eaLnBrk="1" fontAlgn="base" latinLnBrk="1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257175" indent="-257175" algn="l" rtl="0" eaLnBrk="0" fontAlgn="base" latinLnBrk="1" hangingPunct="0">
        <a:spcBef>
          <a:spcPct val="20000"/>
        </a:spcBef>
        <a:spcAft>
          <a:spcPts val="75"/>
        </a:spcAft>
        <a:buClr>
          <a:srgbClr val="5A8DDC"/>
        </a:buClr>
        <a:buFont typeface="Wingdings" panose="05000000000000000000" pitchFamily="2" charset="2"/>
        <a:buChar char="v"/>
        <a:defRPr sz="165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04813" indent="-136922" algn="l" rtl="0" eaLnBrk="0" fontAlgn="base" latinLnBrk="1" hangingPunct="0">
        <a:spcBef>
          <a:spcPct val="20000"/>
        </a:spcBef>
        <a:spcAft>
          <a:spcPts val="75"/>
        </a:spcAft>
        <a:buClr>
          <a:srgbClr val="B1AE6B"/>
        </a:buClr>
        <a:buFont typeface="Wingdings" panose="05000000000000000000" pitchFamily="2" charset="2"/>
        <a:buChar char="§"/>
        <a:defRPr sz="1425" kern="1200">
          <a:solidFill>
            <a:schemeClr val="tx1"/>
          </a:solidFill>
          <a:latin typeface="+mn-ea"/>
          <a:ea typeface="+mn-ea"/>
          <a:cs typeface="+mn-cs"/>
        </a:defRPr>
      </a:lvl2pPr>
      <a:lvl3pPr marL="540544" indent="-139304" algn="l" rtl="0" eaLnBrk="0" fontAlgn="base" latinLnBrk="1" hangingPunct="0">
        <a:spcBef>
          <a:spcPct val="20000"/>
        </a:spcBef>
        <a:spcAft>
          <a:spcPts val="75"/>
        </a:spcAft>
        <a:buClr>
          <a:srgbClr val="ADB9AD"/>
        </a:buClr>
        <a:buChar char="•"/>
        <a:defRPr sz="1275" kern="1200">
          <a:solidFill>
            <a:schemeClr val="tx1"/>
          </a:solidFill>
          <a:latin typeface="+mn-ea"/>
          <a:ea typeface="+mn-ea"/>
          <a:cs typeface="+mn-cs"/>
        </a:defRPr>
      </a:lvl3pPr>
      <a:lvl4pPr marL="871538" indent="-200025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543050" indent="-1714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3347864" y="3507854"/>
            <a:ext cx="4693575" cy="718354"/>
          </a:xfrm>
        </p:spPr>
        <p:txBody>
          <a:bodyPr/>
          <a:lstStyle/>
          <a:p>
            <a:r>
              <a:rPr lang="en-US" altLang="ko-KR"/>
              <a:t>Node.js </a:t>
            </a:r>
            <a:r>
              <a:rPr lang="ko-KR" altLang="en-US"/>
              <a:t>기본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58782"/>
            <a:ext cx="1584176" cy="66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Node.js</a:t>
            </a:r>
            <a:r>
              <a:rPr lang="ko-KR" altLang="en-US"/>
              <a:t>가 제공하는 객체의 이벤트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https://nodejs.org/en/docs/</a:t>
            </a:r>
          </a:p>
          <a:p>
            <a:pPr lvl="2"/>
            <a:r>
              <a:rPr lang="en-US" altLang="ko-KR"/>
              <a:t>process </a:t>
            </a:r>
            <a:r>
              <a:rPr lang="ko-KR" altLang="en-US"/>
              <a:t>객체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https://nodejs.org/dist/latest-v6.x/docs/api/process.html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119" y="1391925"/>
            <a:ext cx="5236369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60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이벤트 매개 변수 </a:t>
            </a:r>
            <a:r>
              <a:rPr lang="en-US" altLang="ko-KR"/>
              <a:t>: </a:t>
            </a:r>
            <a:r>
              <a:rPr lang="ko-KR" altLang="en-US"/>
              <a:t>이벤트 핸들러의 매개 변수로 전달되는 매개 변수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00" y="1059580"/>
            <a:ext cx="3583805" cy="156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43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9-4] </a:t>
            </a:r>
            <a:r>
              <a:rPr lang="ko-KR" altLang="en-US"/>
              <a:t>이벤트 매개 변수</a:t>
            </a:r>
            <a:endParaRPr lang="en-US" altLang="ko-KR"/>
          </a:p>
          <a:p>
            <a:pPr lvl="2"/>
            <a:r>
              <a:rPr lang="en-US" altLang="ko-KR"/>
              <a:t>exit </a:t>
            </a:r>
            <a:r>
              <a:rPr lang="ko-KR" altLang="en-US"/>
              <a:t>이벤트와 </a:t>
            </a:r>
            <a:r>
              <a:rPr lang="en-US" altLang="ko-KR"/>
              <a:t>uncaughtException </a:t>
            </a:r>
            <a:r>
              <a:rPr lang="ko-KR" altLang="en-US"/>
              <a:t>이벤트의 이벤트 매개 변수를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05389"/>
            <a:ext cx="4896544" cy="381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299942"/>
            <a:ext cx="4356992" cy="54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20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os </a:t>
            </a:r>
            <a:r>
              <a:rPr lang="ko-KR" altLang="en-US"/>
              <a:t>모듈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os </a:t>
            </a:r>
            <a:r>
              <a:rPr lang="ko-KR" altLang="en-US"/>
              <a:t>모듈 추출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92" y="1030192"/>
            <a:ext cx="5458587" cy="1100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92" y="3003798"/>
            <a:ext cx="5458587" cy="98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1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5" y="861291"/>
            <a:ext cx="4484687" cy="1165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0" y="2050890"/>
            <a:ext cx="4509193" cy="27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9-5] os </a:t>
            </a:r>
            <a:r>
              <a:rPr lang="ko-KR" altLang="en-US"/>
              <a:t>모듈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47614"/>
            <a:ext cx="4566270" cy="321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89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590"/>
            <a:ext cx="4464496" cy="3925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19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669" y="934985"/>
            <a:ext cx="5522890" cy="121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74" y="3327835"/>
            <a:ext cx="5401072" cy="150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4" y="2139702"/>
            <a:ext cx="5598903" cy="1075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91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9-6] url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en-US" altLang="ko-KR"/>
              <a:t>url </a:t>
            </a:r>
            <a:r>
              <a:rPr lang="ko-KR" altLang="en-US"/>
              <a:t>모듈을 추출하고</a:t>
            </a:r>
            <a:r>
              <a:rPr lang="en-US" altLang="ko-KR"/>
              <a:t>, parse( ) </a:t>
            </a:r>
            <a:r>
              <a:rPr lang="ko-KR" altLang="en-US"/>
              <a:t>메소드를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7614"/>
            <a:ext cx="4824536" cy="186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15766"/>
            <a:ext cx="3744416" cy="222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39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7664" y="843558"/>
            <a:ext cx="3807413" cy="2427433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357" y="3489792"/>
            <a:ext cx="4900843" cy="9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7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학습목표</a:t>
            </a:r>
            <a:endParaRPr lang="en-US" altLang="ko-KR"/>
          </a:p>
          <a:p>
            <a:pPr lvl="1"/>
            <a:r>
              <a:rPr lang="en-US" altLang="ko-KR"/>
              <a:t>Node.js</a:t>
            </a:r>
            <a:r>
              <a:rPr lang="ko-KR" altLang="en-US"/>
              <a:t>의 전역 변수를 익힙니다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Node.js </a:t>
            </a:r>
            <a:r>
              <a:rPr lang="ko-KR" altLang="en-US"/>
              <a:t>문서를 보는 방법을 익힙니다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Node.js </a:t>
            </a:r>
            <a:r>
              <a:rPr lang="ko-KR" altLang="en-US"/>
              <a:t>모듈의 동기 메소드를 이해합니다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npm(Node.js Package Manager)</a:t>
            </a:r>
            <a:r>
              <a:rPr lang="ko-KR" altLang="en-US"/>
              <a:t>으로 외부 모듈을 설치하는 방법을 이해합니다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Node.js</a:t>
            </a:r>
            <a:r>
              <a:rPr lang="ko-KR" altLang="en-US"/>
              <a:t>의 외부 모듈을 사용하는 방법을 이해합니다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템플릿 엔진이 무엇인지 이해합니다</a:t>
            </a:r>
            <a:r>
              <a:rPr lang="en-US" altLang="ko-KR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ko-KR" altLang="en-US"/>
              <a:t>실행할 자바스크립트 파일이 있는 폴더에 </a:t>
            </a:r>
            <a:r>
              <a:rPr lang="en-US" altLang="ko-KR"/>
              <a:t>textfile.txt </a:t>
            </a:r>
            <a:r>
              <a:rPr lang="ko-KR" altLang="en-US"/>
              <a:t>이름의 파일을 생성</a:t>
            </a:r>
            <a:endParaRPr lang="en-US" altLang="ko-KR"/>
          </a:p>
          <a:p>
            <a:pPr lvl="2"/>
            <a:r>
              <a:rPr lang="en-US" altLang="ko-KR"/>
              <a:t>textfile.txt </a:t>
            </a:r>
            <a:r>
              <a:rPr lang="ko-KR" altLang="en-US"/>
              <a:t>파일에는 간단한 문자열 ‘</a:t>
            </a:r>
            <a:r>
              <a:rPr lang="en-US" altLang="ko-KR"/>
              <a:t>This is a textfile.txt’</a:t>
            </a:r>
            <a:r>
              <a:rPr lang="ko-KR" altLang="en-US"/>
              <a:t>를 입력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07" y="1673242"/>
            <a:ext cx="2087696" cy="156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04" y="3484832"/>
            <a:ext cx="4544060" cy="119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65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9-7] </a:t>
            </a:r>
            <a:r>
              <a:rPr lang="ko-KR" altLang="en-US"/>
              <a:t>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fs.readFileSync( ) </a:t>
            </a:r>
            <a:r>
              <a:rPr lang="ko-KR" altLang="en-US"/>
              <a:t>메소드를 사용해 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6120680" cy="319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1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9-8] </a:t>
            </a:r>
            <a:r>
              <a:rPr lang="ko-KR" altLang="en-US"/>
              <a:t>비동기적으로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 ( ) </a:t>
            </a:r>
            <a:r>
              <a:rPr lang="ko-KR" altLang="en-US"/>
              <a:t>메소드를 사용해 비동기적으로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9622"/>
            <a:ext cx="69913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48322"/>
            <a:ext cx="696277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72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동기와 </a:t>
            </a:r>
            <a:r>
              <a:rPr lang="ko-KR" altLang="en-US" dirty="0" err="1"/>
              <a:t>비동기의</a:t>
            </a:r>
            <a:r>
              <a:rPr lang="ko-KR" altLang="en-US" dirty="0"/>
              <a:t> 실행 결과는 같지만 내부 실행 구조는 다름</a:t>
            </a:r>
            <a:endParaRPr lang="en-US" altLang="ko-KR" dirty="0"/>
          </a:p>
          <a:p>
            <a:pPr lvl="2"/>
            <a:r>
              <a:rPr lang="ko-KR" altLang="en-US" dirty="0"/>
              <a:t>동기적으로 파일을 읽어 들일 때 코드 순서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파일의 크기가 굉장히 크다면 ②에서 ③</a:t>
            </a:r>
            <a:r>
              <a:rPr lang="ko-KR" altLang="en-US" dirty="0" err="1"/>
              <a:t>으로</a:t>
            </a:r>
            <a:r>
              <a:rPr lang="ko-KR" altLang="en-US" dirty="0"/>
              <a:t> 이동할 때 코드가 정지할 가능성이 있음</a:t>
            </a:r>
            <a:endParaRPr lang="en-US" altLang="ko-KR" dirty="0"/>
          </a:p>
          <a:p>
            <a:pPr lvl="3"/>
            <a:r>
              <a:rPr lang="ko-KR" altLang="en-US" dirty="0"/>
              <a:t>문제를 해결을 위해 </a:t>
            </a:r>
            <a:r>
              <a:rPr lang="ko-KR" altLang="en-US" dirty="0" err="1"/>
              <a:t>쓰레드</a:t>
            </a:r>
            <a:r>
              <a:rPr lang="ko-KR" altLang="en-US" dirty="0"/>
              <a:t> 기능을 사용해야 함</a:t>
            </a:r>
            <a:endParaRPr lang="en-US" altLang="ko-KR" dirty="0"/>
          </a:p>
          <a:p>
            <a:pPr lvl="3"/>
            <a:r>
              <a:rPr lang="en-US" altLang="ko-KR" dirty="0"/>
              <a:t>Node.js</a:t>
            </a:r>
            <a:r>
              <a:rPr lang="ko-KR" altLang="en-US" dirty="0"/>
              <a:t>에는 </a:t>
            </a:r>
            <a:r>
              <a:rPr lang="ko-KR" altLang="en-US" dirty="0" err="1"/>
              <a:t>쓰레드의</a:t>
            </a:r>
            <a:r>
              <a:rPr lang="ko-KR" altLang="en-US" dirty="0"/>
              <a:t> 기본 이념이 들어 있음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91630"/>
            <a:ext cx="5184576" cy="191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3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비동기적으로 구성된 코드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r>
              <a:rPr lang="ko-KR" altLang="en-US"/>
              <a:t>②에서 ③으로 이동하는 시간이 </a:t>
            </a:r>
            <a:r>
              <a:rPr lang="en-US" altLang="ko-KR"/>
              <a:t>0</a:t>
            </a:r>
            <a:r>
              <a:rPr lang="ko-KR" altLang="en-US"/>
              <a:t>초에 가까움</a:t>
            </a:r>
            <a:endParaRPr lang="en-US" altLang="ko-KR"/>
          </a:p>
          <a:p>
            <a:pPr lvl="3"/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코드는 진행하고 </a:t>
            </a:r>
            <a:r>
              <a:rPr lang="en-US" altLang="ko-KR"/>
              <a:t>Node.js</a:t>
            </a:r>
            <a:r>
              <a:rPr lang="ko-KR" altLang="en-US"/>
              <a:t>의 뒷단에서 파일을 읽어 들이는 처리가 수행됨</a:t>
            </a:r>
            <a:endParaRPr lang="en-US" altLang="ko-KR"/>
          </a:p>
          <a:p>
            <a:pPr lvl="3"/>
            <a:r>
              <a:rPr lang="ko-KR" altLang="en-US"/>
              <a:t>이러한 뒷단에서 처리가 모두 끝나면</a:t>
            </a:r>
            <a:r>
              <a:rPr lang="en-US" altLang="ko-KR"/>
              <a:t>, </a:t>
            </a:r>
            <a:r>
              <a:rPr lang="ko-KR" altLang="en-US"/>
              <a:t>그때 콜백 함수 부분을 실행함</a:t>
            </a:r>
            <a:endParaRPr lang="en-US" altLang="ko-KR"/>
          </a:p>
          <a:p>
            <a:pPr lvl="3"/>
            <a:r>
              <a:rPr lang="ko-KR" altLang="en-US"/>
              <a:t>콜백 함수의 첫 번째 매개 변수는 오류객체이고 두 번째 매개 변수가 원하는 값임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9622"/>
            <a:ext cx="5397028" cy="252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76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비동기 처리의 장점</a:t>
            </a:r>
            <a:endParaRPr lang="en-US" altLang="ko-KR"/>
          </a:p>
          <a:p>
            <a:pPr lvl="2"/>
            <a:r>
              <a:rPr lang="ko-KR" altLang="en-US"/>
              <a:t>웹 서버를 </a:t>
            </a:r>
            <a:r>
              <a:rPr lang="en-US" altLang="ko-KR"/>
              <a:t>C++ </a:t>
            </a:r>
            <a:r>
              <a:rPr lang="ko-KR" altLang="en-US"/>
              <a:t>프로그래밍 언어로 만들면 무척 빠르지만</a:t>
            </a:r>
            <a:r>
              <a:rPr lang="en-US" altLang="ko-KR"/>
              <a:t>, </a:t>
            </a:r>
            <a:r>
              <a:rPr lang="ko-KR" altLang="en-US"/>
              <a:t>개발과 유지 보수는 어려움</a:t>
            </a:r>
            <a:endParaRPr lang="en-US" altLang="ko-KR"/>
          </a:p>
          <a:p>
            <a:pPr lvl="2"/>
            <a:r>
              <a:rPr lang="ko-KR" altLang="en-US"/>
              <a:t>전 세계 웹 서비스 기업</a:t>
            </a:r>
            <a:r>
              <a:rPr lang="en-US" altLang="ko-KR"/>
              <a:t>(</a:t>
            </a:r>
            <a:r>
              <a:rPr lang="ko-KR" altLang="en-US"/>
              <a:t>페이스북</a:t>
            </a:r>
            <a:r>
              <a:rPr lang="en-US" altLang="ko-KR"/>
              <a:t>, </a:t>
            </a:r>
            <a:r>
              <a:rPr lang="ko-KR" altLang="en-US"/>
              <a:t>트위터 등</a:t>
            </a:r>
            <a:r>
              <a:rPr lang="en-US" altLang="ko-KR"/>
              <a:t>)</a:t>
            </a:r>
            <a:r>
              <a:rPr lang="ko-KR" altLang="en-US"/>
              <a:t>도 </a:t>
            </a:r>
            <a:r>
              <a:rPr lang="en-US" altLang="ko-KR"/>
              <a:t>C++</a:t>
            </a:r>
            <a:r>
              <a:rPr lang="ko-KR" altLang="en-US"/>
              <a:t>로 웹 서버를 개발하지 않고</a:t>
            </a:r>
            <a:endParaRPr lang="en-US" altLang="ko-KR"/>
          </a:p>
          <a:p>
            <a:pPr lvl="2"/>
            <a:r>
              <a:rPr lang="en-US" altLang="ko-KR"/>
              <a:t> </a:t>
            </a:r>
            <a:r>
              <a:rPr lang="ko-KR" altLang="en-US"/>
              <a:t> </a:t>
            </a:r>
            <a:r>
              <a:rPr lang="en-US" altLang="ko-KR"/>
              <a:t>PHP, </a:t>
            </a:r>
            <a:r>
              <a:rPr lang="ko-KR" altLang="en-US"/>
              <a:t>자바</a:t>
            </a:r>
            <a:r>
              <a:rPr lang="en-US" altLang="ko-KR"/>
              <a:t>, </a:t>
            </a:r>
            <a:r>
              <a:rPr lang="ko-KR" altLang="en-US"/>
              <a:t>루비</a:t>
            </a:r>
            <a:r>
              <a:rPr lang="en-US" altLang="ko-KR"/>
              <a:t>, </a:t>
            </a:r>
            <a:r>
              <a:rPr lang="ko-KR" altLang="en-US"/>
              <a:t>파이썬</a:t>
            </a:r>
            <a:r>
              <a:rPr lang="en-US" altLang="ko-KR"/>
              <a:t>, Node.js </a:t>
            </a:r>
            <a:r>
              <a:rPr lang="ko-KR" altLang="en-US"/>
              <a:t>등 프로그래밍 언어로 개발</a:t>
            </a:r>
            <a:endParaRPr lang="en-US" altLang="ko-KR"/>
          </a:p>
          <a:p>
            <a:pPr lvl="2"/>
            <a:r>
              <a:rPr lang="ko-KR" altLang="en-US"/>
              <a:t>프로그래밍 언어 자체는 느리지만 큰 의미가 없다고 판단해 개발 속도와 유지 </a:t>
            </a:r>
            <a:endParaRPr lang="en-US" altLang="ko-KR"/>
          </a:p>
          <a:p>
            <a:pPr lvl="2"/>
            <a:r>
              <a:rPr lang="ko-KR" altLang="en-US"/>
              <a:t>  보수성이 좋은 프로그래밍 언어를 사용</a:t>
            </a:r>
            <a:endParaRPr lang="en-US" altLang="ko-KR"/>
          </a:p>
          <a:p>
            <a:pPr lvl="2"/>
            <a:r>
              <a:rPr lang="ko-KR" altLang="en-US"/>
              <a:t>자바스크립트 프로그래밍 언어는 </a:t>
            </a:r>
            <a:r>
              <a:rPr lang="en-US" altLang="ko-KR"/>
              <a:t>C++, </a:t>
            </a:r>
            <a:r>
              <a:rPr lang="ko-KR" altLang="en-US"/>
              <a:t>자바보다 느리지만 </a:t>
            </a:r>
            <a:r>
              <a:rPr lang="en-US" altLang="ko-KR"/>
              <a:t>Node.js</a:t>
            </a:r>
            <a:r>
              <a:rPr lang="ko-KR" altLang="en-US"/>
              <a:t>를 사용하면 </a:t>
            </a:r>
            <a:endParaRPr lang="en-US" altLang="ko-KR"/>
          </a:p>
          <a:p>
            <a:pPr lvl="2"/>
            <a:r>
              <a:rPr lang="ko-KR" altLang="en-US"/>
              <a:t>손쉽게 비동기 처리를 구현하여 빠른 처리가 가능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46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BAADC7-1A22-8FEA-6D9B-DB30D921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23255"/>
            <a:ext cx="6361856" cy="3019184"/>
          </a:xfrm>
          <a:prstGeom prst="rect">
            <a:avLst/>
          </a:prstGeom>
        </p:spPr>
      </p:pic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여러 파일을 동기적으로 읽기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85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B52CE1-2851-3285-2B97-0AA8F5BE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31590"/>
            <a:ext cx="6264696" cy="36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쓰기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9-9] </a:t>
            </a:r>
            <a:r>
              <a:rPr lang="ko-KR" altLang="en-US"/>
              <a:t>동기적으로 파일 쓰기</a:t>
            </a:r>
            <a:endParaRPr lang="en-US" altLang="ko-KR"/>
          </a:p>
          <a:p>
            <a:pPr lvl="2"/>
            <a:r>
              <a:rPr lang="en-US" altLang="ko-KR"/>
              <a:t>fs.writeFileSync ( ) </a:t>
            </a:r>
            <a:r>
              <a:rPr lang="ko-KR" altLang="en-US"/>
              <a:t>메소드를 사용해 동기적으로 파일을 씀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32" y="1049785"/>
            <a:ext cx="4736968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6"/>
          <a:stretch/>
        </p:blipFill>
        <p:spPr bwMode="auto">
          <a:xfrm>
            <a:off x="971600" y="3291830"/>
            <a:ext cx="4993555" cy="166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048788"/>
            <a:ext cx="30194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28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9-10] </a:t>
            </a:r>
            <a:r>
              <a:rPr lang="ko-KR" altLang="en-US"/>
              <a:t>비동기적으로 파일 쓰기</a:t>
            </a:r>
            <a:endParaRPr lang="en-US" altLang="ko-KR"/>
          </a:p>
          <a:p>
            <a:pPr lvl="2"/>
            <a:r>
              <a:rPr lang="en-US" altLang="ko-KR"/>
              <a:t>fs.writeFile ( ) </a:t>
            </a:r>
            <a:r>
              <a:rPr lang="ko-KR" altLang="en-US"/>
              <a:t>메소드를 사용해 비동기적으로 파일을 씀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91630"/>
            <a:ext cx="5616624" cy="212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7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내용 </a:t>
            </a:r>
            <a:endParaRPr lang="en-US" altLang="ko-KR"/>
          </a:p>
          <a:p>
            <a:pPr lvl="1"/>
            <a:r>
              <a:rPr lang="ko-KR" altLang="en-US"/>
              <a:t>전역 변수</a:t>
            </a:r>
            <a:endParaRPr lang="en-US" altLang="ko-KR"/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en-US" altLang="ko-KR"/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객체와 이벤트 개요 </a:t>
            </a:r>
            <a:endParaRPr lang="en-US" altLang="ko-KR"/>
          </a:p>
          <a:p>
            <a:pPr lvl="1"/>
            <a:r>
              <a:rPr lang="en-US" altLang="ko-KR"/>
              <a:t>os </a:t>
            </a:r>
            <a:r>
              <a:rPr lang="ko-KR" altLang="en-US"/>
              <a:t>모듈 </a:t>
            </a:r>
            <a:endParaRPr lang="en-US" altLang="ko-KR"/>
          </a:p>
          <a:p>
            <a:pPr lvl="1"/>
            <a:r>
              <a:rPr lang="en-US" altLang="ko-KR"/>
              <a:t>url </a:t>
            </a:r>
            <a:r>
              <a:rPr lang="ko-KR" altLang="en-US"/>
              <a:t>모듈 </a:t>
            </a:r>
            <a:endParaRPr lang="en-US" altLang="ko-KR"/>
          </a:p>
          <a:p>
            <a:pPr lvl="1"/>
            <a:r>
              <a:rPr lang="en-US" altLang="ko-KR"/>
              <a:t>File System </a:t>
            </a:r>
            <a:r>
              <a:rPr lang="ko-KR" altLang="en-US"/>
              <a:t>모듈 </a:t>
            </a:r>
            <a:endParaRPr lang="en-US" altLang="ko-KR"/>
          </a:p>
          <a:p>
            <a:pPr lvl="1"/>
            <a:r>
              <a:rPr lang="ko-KR" altLang="en-US"/>
              <a:t>노드 패키지 매니저 </a:t>
            </a:r>
            <a:endParaRPr lang="en-US" altLang="ko-KR"/>
          </a:p>
          <a:p>
            <a:pPr lvl="1"/>
            <a:r>
              <a:rPr lang="en-US" altLang="ko-KR"/>
              <a:t>request </a:t>
            </a:r>
            <a:r>
              <a:rPr lang="ko-KR" altLang="en-US"/>
              <a:t>모듈</a:t>
            </a:r>
            <a:endParaRPr lang="en-US" altLang="ko-KR"/>
          </a:p>
          <a:p>
            <a:pPr lvl="1"/>
            <a:r>
              <a:rPr lang="en-US" altLang="ko-KR"/>
              <a:t>cheerio </a:t>
            </a:r>
            <a:r>
              <a:rPr lang="ko-KR" altLang="en-US"/>
              <a:t>모듈 </a:t>
            </a:r>
            <a:endParaRPr lang="en-US" altLang="ko-KR"/>
          </a:p>
          <a:p>
            <a:pPr lvl="1"/>
            <a:r>
              <a:rPr lang="en-US" altLang="ko-KR"/>
              <a:t>async </a:t>
            </a:r>
            <a:r>
              <a:rPr lang="ko-KR" altLang="en-US"/>
              <a:t>모듈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230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처리와 예외 처리</a:t>
            </a:r>
            <a:endParaRPr lang="en-US" altLang="ko-KR"/>
          </a:p>
          <a:p>
            <a:pPr lvl="2"/>
            <a:r>
              <a:rPr lang="ko-KR" altLang="en-US"/>
              <a:t>동기 코드 예외처리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try catch </a:t>
            </a:r>
            <a:r>
              <a:rPr lang="ko-KR" altLang="en-US"/>
              <a:t>구문</a:t>
            </a:r>
            <a:endParaRPr lang="en-US" altLang="ko-KR"/>
          </a:p>
          <a:p>
            <a:pPr lvl="2"/>
            <a:r>
              <a:rPr lang="ko-KR" altLang="en-US"/>
              <a:t>비동기 코드 예외처리 </a:t>
            </a:r>
            <a:r>
              <a:rPr lang="en-US" altLang="ko-KR"/>
              <a:t>:</a:t>
            </a:r>
            <a:r>
              <a:rPr lang="ko-KR" altLang="en-US"/>
              <a:t> 콜백함수의 첫 번째 매개 변수 </a:t>
            </a:r>
            <a:r>
              <a:rPr lang="en-US" altLang="ko-KR"/>
              <a:t>error</a:t>
            </a:r>
            <a:r>
              <a:rPr lang="ko-KR" altLang="en-US"/>
              <a:t>를 활용</a:t>
            </a:r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9-11] </a:t>
            </a:r>
            <a:r>
              <a:rPr lang="ko-KR" altLang="en-US"/>
              <a:t>동기 코드 예외 처리</a:t>
            </a:r>
            <a:endParaRPr lang="en-US" altLang="ko-KR"/>
          </a:p>
          <a:p>
            <a:pPr lvl="2"/>
            <a:r>
              <a:rPr lang="en-US" altLang="ko-KR"/>
              <a:t>fs.readFileSync( ) </a:t>
            </a:r>
            <a:r>
              <a:rPr lang="ko-KR" altLang="en-US"/>
              <a:t>메소드를 사용</a:t>
            </a:r>
            <a:r>
              <a:rPr lang="en-US" altLang="ko-KR"/>
              <a:t>. </a:t>
            </a:r>
            <a:r>
              <a:rPr lang="ko-KR" altLang="en-US"/>
              <a:t>없는 파일을 지정해 강제로 예외를 발생시킴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83718"/>
            <a:ext cx="4380486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7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43558"/>
            <a:ext cx="5674965" cy="396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863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9-12] </a:t>
            </a:r>
            <a:r>
              <a:rPr lang="ko-KR" altLang="en-US"/>
              <a:t>비동기 코드 예외 처리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31590"/>
            <a:ext cx="4758481" cy="334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374" y="3291830"/>
            <a:ext cx="4777149" cy="162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208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과거의 프로그래밍 언어들은 외부 모듈 설치가 어려웠음</a:t>
            </a:r>
            <a:endParaRPr lang="en-US" altLang="ko-KR"/>
          </a:p>
          <a:p>
            <a:pPr lvl="2"/>
            <a:r>
              <a:rPr lang="ko-KR" altLang="en-US"/>
              <a:t>현재는 ‘패키지 매니저’ 모듈 관리 프로그램을 사용해 모듈을 쉽게 설치하고 활용</a:t>
            </a:r>
            <a:endParaRPr lang="en-US" altLang="ko-KR"/>
          </a:p>
          <a:p>
            <a:pPr lvl="2"/>
            <a:r>
              <a:rPr lang="ko-KR" altLang="en-US"/>
              <a:t>  가능함</a:t>
            </a:r>
            <a:endParaRPr lang="en-US" altLang="ko-KR"/>
          </a:p>
          <a:p>
            <a:pPr lvl="2"/>
            <a:r>
              <a:rPr lang="en-US" altLang="ko-KR"/>
              <a:t>Node.js</a:t>
            </a:r>
            <a:r>
              <a:rPr lang="ko-KR" altLang="en-US"/>
              <a:t>는 </a:t>
            </a:r>
            <a:r>
              <a:rPr lang="en-US" altLang="ko-KR"/>
              <a:t>npm(Node.js Package Manager) </a:t>
            </a:r>
            <a:r>
              <a:rPr lang="ko-KR" altLang="en-US"/>
              <a:t>패키지 매니저를 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83" y="1854854"/>
            <a:ext cx="5101349" cy="30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68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npm</a:t>
            </a:r>
            <a:r>
              <a:rPr lang="ko-KR" altLang="en-US"/>
              <a:t>을 이용한 외부 모듈 설치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명령어 뒤에 </a:t>
            </a:r>
            <a:r>
              <a:rPr lang="en-US" altLang="ko-KR"/>
              <a:t>@ </a:t>
            </a:r>
            <a:r>
              <a:rPr lang="ko-KR" altLang="en-US"/>
              <a:t>기호를 사용하면 원하는 버전을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5195696" cy="723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7775"/>
            <a:ext cx="5195696" cy="110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7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웹 요청을 쉽게 만들어 주는 모듈로 외부 모듈임</a:t>
            </a:r>
            <a:endParaRPr lang="en-US" altLang="ko-KR"/>
          </a:p>
          <a:p>
            <a:pPr lvl="1"/>
            <a:r>
              <a:rPr lang="ko-KR" altLang="en-US"/>
              <a:t>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53" y="1680593"/>
            <a:ext cx="69342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84" y="2499742"/>
            <a:ext cx="69627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75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77938" y="698500"/>
            <a:ext cx="6588124" cy="4286250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772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9-13] request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ko-KR" altLang="en-US"/>
              <a:t>한빛미디어에서 새로 나온 책 목록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329613"/>
            <a:ext cx="5682218" cy="352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290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 실행 전에 </a:t>
            </a:r>
            <a:r>
              <a:rPr lang="en-US" altLang="ko-KR"/>
              <a:t>npm install request </a:t>
            </a:r>
            <a:r>
              <a:rPr lang="ko-KR" altLang="en-US"/>
              <a:t>명령어를 실행해서 </a:t>
            </a:r>
            <a:r>
              <a:rPr lang="en-US" altLang="ko-KR"/>
              <a:t>request </a:t>
            </a:r>
            <a:r>
              <a:rPr lang="ko-KR" altLang="en-US"/>
              <a:t>모듈을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03598"/>
            <a:ext cx="5488086" cy="234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430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코드를 실행하면 웹 페이지의 소스 코드를 긁어 와서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03679"/>
            <a:ext cx="4809210" cy="409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전역 변수</a:t>
            </a:r>
            <a:r>
              <a:rPr lang="en-US" altLang="ko-KR"/>
              <a:t>, </a:t>
            </a:r>
            <a:r>
              <a:rPr lang="ko-KR" altLang="en-US"/>
              <a:t>전역 함수</a:t>
            </a:r>
            <a:r>
              <a:rPr lang="en-US" altLang="ko-KR"/>
              <a:t>, </a:t>
            </a:r>
            <a:r>
              <a:rPr lang="ko-KR" altLang="en-US"/>
              <a:t>전역 객체 </a:t>
            </a:r>
            <a:r>
              <a:rPr lang="en-US" altLang="ko-KR"/>
              <a:t>: </a:t>
            </a:r>
            <a:r>
              <a:rPr lang="ko-KR" altLang="en-US"/>
              <a:t>모든 곳에서 사용할 수 있는 것들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9-1] __filename</a:t>
            </a:r>
            <a:r>
              <a:rPr lang="ko-KR" altLang="en-US"/>
              <a:t>과 </a:t>
            </a:r>
            <a:r>
              <a:rPr lang="en-US" altLang="ko-KR"/>
              <a:t>__dirname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</a:t>
            </a:r>
            <a:r>
              <a:rPr lang="ko-KR" altLang="en-US"/>
              <a:t> 전역 변수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97" y="1093993"/>
            <a:ext cx="3350886" cy="10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97" y="3003798"/>
            <a:ext cx="5068360" cy="1696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request </a:t>
            </a:r>
            <a:r>
              <a:rPr lang="ko-KR" altLang="en-US"/>
              <a:t>모듈로 가져온 웹 페이지는 단순한 </a:t>
            </a:r>
            <a:r>
              <a:rPr lang="en-US" altLang="ko-KR"/>
              <a:t>HTML </a:t>
            </a:r>
            <a:r>
              <a:rPr lang="ko-KR" altLang="en-US"/>
              <a:t>문자열임</a:t>
            </a:r>
            <a:endParaRPr lang="en-US" altLang="ko-KR"/>
          </a:p>
          <a:p>
            <a:pPr lvl="2"/>
            <a:r>
              <a:rPr lang="ko-KR" altLang="en-US"/>
              <a:t>  여기에서 원하는 정보를 추출해야 단순한 ‘데이터</a:t>
            </a:r>
            <a:r>
              <a:rPr lang="en-US" altLang="ko-KR"/>
              <a:t>’</a:t>
            </a:r>
            <a:r>
              <a:rPr lang="ko-KR" altLang="en-US"/>
              <a:t>가 ‘정보</a:t>
            </a:r>
            <a:r>
              <a:rPr lang="en-US" altLang="ko-KR"/>
              <a:t>’</a:t>
            </a:r>
            <a:r>
              <a:rPr lang="ko-KR" altLang="en-US"/>
              <a:t>가 됨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파싱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</a:t>
            </a:r>
            <a:r>
              <a:rPr lang="en-US" altLang="ko-KR"/>
              <a:t>: </a:t>
            </a:r>
            <a:r>
              <a:rPr lang="ko-KR" altLang="en-US"/>
              <a:t>가져온 웹 페이지의 특정 위치에서 손쉽게 데이터를 추출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23678"/>
            <a:ext cx="69532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49" y="2657310"/>
            <a:ext cx="70104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691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65316" y="698500"/>
            <a:ext cx="6613367" cy="4286250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87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9-14] cheerio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9-13]</a:t>
            </a:r>
            <a:r>
              <a:rPr lang="ko-KR" altLang="en-US"/>
              <a:t>에서 가져온 한빛미디어의 새로 나온 책 페이지를 파싱</a:t>
            </a:r>
            <a:r>
              <a:rPr lang="en-US" altLang="ko-KR"/>
              <a:t>(</a:t>
            </a:r>
            <a:r>
              <a:rPr lang="ko-KR" altLang="en-US"/>
              <a:t>분석</a:t>
            </a:r>
            <a:r>
              <a:rPr lang="en-US" altLang="ko-KR"/>
              <a:t>)</a:t>
            </a:r>
            <a:r>
              <a:rPr lang="ko-KR" altLang="en-US"/>
              <a:t>해서 </a:t>
            </a:r>
            <a:endParaRPr lang="en-US" altLang="ko-KR"/>
          </a:p>
          <a:p>
            <a:pPr lvl="2"/>
            <a:r>
              <a:rPr lang="ko-KR" altLang="en-US"/>
              <a:t>  책 제목과 저자를 출력하기</a:t>
            </a:r>
            <a:endParaRPr lang="en-US" altLang="ko-KR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890" y="1599640"/>
            <a:ext cx="4526912" cy="263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08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저자가 여러 명일 때도 있으므로 쉼표로 분리하는 코드로 작성</a:t>
            </a:r>
            <a:endParaRPr lang="en-US" altLang="ko-KR"/>
          </a:p>
          <a:p>
            <a:pPr lvl="2"/>
            <a:r>
              <a:rPr lang="ko-KR" altLang="en-US"/>
              <a:t>실행하기 전에 </a:t>
            </a:r>
            <a:r>
              <a:rPr lang="en-US" altLang="ko-KR"/>
              <a:t>npm install cheerio </a:t>
            </a:r>
            <a:r>
              <a:rPr lang="ko-KR" altLang="en-US"/>
              <a:t>명령을 실행해 모듈을 설치함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91630"/>
            <a:ext cx="4824536" cy="324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3019346"/>
            <a:ext cx="4536504" cy="115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07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71550"/>
            <a:ext cx="555668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067694"/>
            <a:ext cx="5372645" cy="271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42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async </a:t>
            </a:r>
            <a:r>
              <a:rPr lang="ko-KR" altLang="en-US"/>
              <a:t>모듈 설치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51" y="1059582"/>
            <a:ext cx="4946629" cy="535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3356"/>
            <a:ext cx="4953018" cy="95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566" y="2643758"/>
            <a:ext cx="3456384" cy="2245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897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9-15] async </a:t>
            </a:r>
            <a:r>
              <a:rPr lang="ko-KR" altLang="en-US" dirty="0"/>
              <a:t>모듈의 </a:t>
            </a:r>
            <a:r>
              <a:rPr lang="en-US" altLang="ko-KR" dirty="0"/>
              <a:t>parallel(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1 </a:t>
            </a:r>
            <a:r>
              <a:rPr lang="ko-KR" altLang="en-US" dirty="0"/>
              <a:t>문제 확인하기 </a:t>
            </a:r>
            <a:r>
              <a:rPr lang="en-US" altLang="ko-KR" dirty="0"/>
              <a:t>: </a:t>
            </a:r>
            <a:r>
              <a:rPr lang="ko-KR" altLang="en-US" dirty="0"/>
              <a:t>비동기 처리를 많이 하면 ‘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err="1"/>
              <a:t>지옥’이</a:t>
            </a:r>
            <a:r>
              <a:rPr lang="ko-KR" altLang="en-US" dirty="0"/>
              <a:t> 발생 </a:t>
            </a:r>
            <a:br>
              <a:rPr lang="en-US" altLang="ko-KR" dirty="0"/>
            </a:br>
            <a:r>
              <a:rPr lang="en-US" altLang="ko-KR" dirty="0"/>
              <a:t>                       (</a:t>
            </a:r>
            <a:r>
              <a:rPr lang="ko-KR" altLang="en-US" dirty="0" err="1"/>
              <a:t>콜백</a:t>
            </a:r>
            <a:r>
              <a:rPr lang="ko-KR" altLang="en-US" dirty="0"/>
              <a:t> 지옥은 </a:t>
            </a:r>
            <a:r>
              <a:rPr lang="ko-KR" altLang="en-US" dirty="0" err="1"/>
              <a:t>콜백</a:t>
            </a:r>
            <a:r>
              <a:rPr lang="ko-KR" altLang="en-US" dirty="0"/>
              <a:t> 함수를 여러 개 들여쓰기 하여 코드를 보기 힘든 상태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4C161-DFE7-BC62-2115-BEA9E903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9661"/>
            <a:ext cx="4335149" cy="28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2 </a:t>
            </a:r>
            <a:r>
              <a:rPr lang="ko-KR" altLang="en-US"/>
              <a:t>문서 확인하기 </a:t>
            </a:r>
            <a:r>
              <a:rPr lang="en-US" altLang="ko-KR"/>
              <a:t>: parallel ( ) </a:t>
            </a:r>
            <a:r>
              <a:rPr lang="ko-KR" altLang="en-US"/>
              <a:t>메소드는 병렬 처리를 쉽게 할 수 있게함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90"/>
            <a:ext cx="4897164" cy="331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31590"/>
            <a:ext cx="4797385" cy="292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09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parallel ( 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콜백 지옥 해결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706" y="4517841"/>
            <a:ext cx="5394498" cy="49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059582"/>
            <a:ext cx="4536504" cy="3807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335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는 </a:t>
            </a:r>
            <a:r>
              <a:rPr lang="en-US" altLang="ko-KR"/>
              <a:t>process </a:t>
            </a:r>
            <a:r>
              <a:rPr lang="ko-KR" altLang="en-US"/>
              <a:t>전역 객체를 제공</a:t>
            </a:r>
            <a:r>
              <a:rPr lang="en-US" altLang="ko-KR"/>
              <a:t>	</a:t>
            </a:r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객체는 프로세스 정보를 제공하며</a:t>
            </a:r>
            <a:r>
              <a:rPr lang="en-US" altLang="ko-KR"/>
              <a:t>, </a:t>
            </a:r>
            <a:r>
              <a:rPr lang="ko-KR" altLang="en-US"/>
              <a:t>제어할 수 있게 하는 객체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78" y="1437625"/>
            <a:ext cx="3125470" cy="185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35" y="3543859"/>
            <a:ext cx="3538793" cy="131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95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9-2] process </a:t>
            </a:r>
            <a:r>
              <a:rPr lang="ko-KR" altLang="en-US"/>
              <a:t>객체의 속성과 메소드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58" y="1059582"/>
            <a:ext cx="5040560" cy="3907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49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627534"/>
            <a:ext cx="489700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563638"/>
            <a:ext cx="4940133" cy="319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4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의 이벤트 연결 메소드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객체의 이벤트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85" y="1059583"/>
            <a:ext cx="3160479" cy="84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487" y="2610939"/>
            <a:ext cx="3276224" cy="1054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82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9-3] process </a:t>
            </a:r>
            <a:r>
              <a:rPr lang="ko-KR" altLang="en-US"/>
              <a:t>객체의 이벤트</a:t>
            </a:r>
            <a:endParaRPr lang="en-US" altLang="ko-KR"/>
          </a:p>
          <a:p>
            <a:pPr lvl="2"/>
            <a:r>
              <a:rPr lang="en-US" altLang="ko-KR"/>
              <a:t>process </a:t>
            </a:r>
            <a:r>
              <a:rPr lang="ko-KR" altLang="en-US"/>
              <a:t>객체에 </a:t>
            </a:r>
            <a:r>
              <a:rPr lang="en-US" altLang="ko-KR"/>
              <a:t>exit </a:t>
            </a:r>
            <a:r>
              <a:rPr lang="ko-KR" altLang="en-US"/>
              <a:t>이벤트와 </a:t>
            </a:r>
            <a:r>
              <a:rPr lang="en-US" altLang="ko-KR"/>
              <a:t>uncaughtException </a:t>
            </a:r>
            <a:r>
              <a:rPr lang="ko-KR" altLang="en-US"/>
              <a:t>이벤트를 연결</a:t>
            </a:r>
            <a:endParaRPr lang="en-US" altLang="ko-KR"/>
          </a:p>
          <a:p>
            <a:pPr lvl="2"/>
            <a:r>
              <a:rPr lang="ko-KR" altLang="en-US"/>
              <a:t>이후에 예외를 강제로 발생시켜 이벤트가 발생하는지 확인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703818"/>
            <a:ext cx="4710286" cy="3339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999393"/>
      </p:ext>
    </p:extLst>
  </p:cSld>
  <p:clrMapOvr>
    <a:masterClrMapping/>
  </p:clrMapOvr>
</p:sld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1481</TotalTime>
  <Words>1056</Words>
  <Application>Microsoft Office PowerPoint</Application>
  <PresentationFormat>화면 슬라이드 쇼(16:9)</PresentationFormat>
  <Paragraphs>188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HY견고딕</vt:lpstr>
      <vt:lpstr>HY헤드라인M</vt:lpstr>
      <vt:lpstr>돋움</vt:lpstr>
      <vt:lpstr>맑은 고딕</vt:lpstr>
      <vt:lpstr>Arial</vt:lpstr>
      <vt:lpstr>Wingdings</vt:lpstr>
      <vt:lpstr>1_마스터</vt:lpstr>
      <vt:lpstr>Node.js 기본</vt:lpstr>
      <vt:lpstr>PowerPoint 프레젠테이션</vt:lpstr>
      <vt:lpstr>PowerPoint 프레젠테이션</vt:lpstr>
      <vt:lpstr>1. 전역 변수</vt:lpstr>
      <vt:lpstr>2. process 객체의 속성과 이벤트</vt:lpstr>
      <vt:lpstr>2. process 객체의 속성과 이벤트</vt:lpstr>
      <vt:lpstr>2. process 객체의 속성과 이벤트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4. os 모듈</vt:lpstr>
      <vt:lpstr>4. os 모듈</vt:lpstr>
      <vt:lpstr>4. os 모듈</vt:lpstr>
      <vt:lpstr>4. os 모듈</vt:lpstr>
      <vt:lpstr>5. url 모듈</vt:lpstr>
      <vt:lpstr>5. url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7. 노드 패키지 매니저</vt:lpstr>
      <vt:lpstr>7. 노드 패키지 매니저</vt:lpstr>
      <vt:lpstr>8. request 모듈</vt:lpstr>
      <vt:lpstr>8. request 모듈</vt:lpstr>
      <vt:lpstr>8. request 모듈</vt:lpstr>
      <vt:lpstr>8. request 모듈</vt:lpstr>
      <vt:lpstr>8. request 모듈</vt:lpstr>
      <vt:lpstr>9. cheerio 모듈</vt:lpstr>
      <vt:lpstr>9. cheerio 모듈</vt:lpstr>
      <vt:lpstr>9. cheerio 모듈</vt:lpstr>
      <vt:lpstr>9. cheerio 모듈</vt:lpstr>
      <vt:lpstr>9. cheerio 모듈</vt:lpstr>
      <vt:lpstr>10. async 모듈</vt:lpstr>
      <vt:lpstr>10. async 모듈</vt:lpstr>
      <vt:lpstr>10. async 모듈</vt:lpstr>
      <vt:lpstr>10. async 모듈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마케팅팀</cp:lastModifiedBy>
  <cp:revision>364</cp:revision>
  <dcterms:created xsi:type="dcterms:W3CDTF">2011-01-05T15:14:06Z</dcterms:created>
  <dcterms:modified xsi:type="dcterms:W3CDTF">2023-07-04T06:59:27Z</dcterms:modified>
</cp:coreProperties>
</file>